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08" r:id="rId1"/>
  </p:sldMasterIdLst>
  <p:sldIdLst>
    <p:sldId id="261" r:id="rId2"/>
    <p:sldId id="263" r:id="rId3"/>
    <p:sldId id="264" r:id="rId4"/>
    <p:sldId id="262" r:id="rId5"/>
    <p:sldId id="265" r:id="rId6"/>
    <p:sldId id="266" r:id="rId7"/>
    <p:sldId id="260" r:id="rId8"/>
    <p:sldId id="256" r:id="rId9"/>
    <p:sldId id="257" r:id="rId10"/>
    <p:sldId id="258" r:id="rId11"/>
    <p:sldId id="25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41522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0039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180810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5716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6962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19261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19611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577067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700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0519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52294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6320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88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36120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41159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99999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43492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707705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581165DE-C561-3D8F-2D07-94002557D2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2700" y="2181225"/>
            <a:ext cx="7086600" cy="4457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36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Collaboration In Artificial Intelligence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he-IL" sz="36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3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Automation</a:t>
            </a:r>
            <a:r>
              <a:rPr kumimoji="0" lang="en-US" altLang="he-IL" sz="36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of MA-STRIPS problem 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Gym – Model Problem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he-IL" sz="3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Instructor: Prof. Roni Stein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Gil Hatav, Netanel Prat</a:t>
            </a: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grpSp>
        <p:nvGrpSpPr>
          <p:cNvPr id="10" name="קבוצה 9">
            <a:extLst>
              <a:ext uri="{FF2B5EF4-FFF2-40B4-BE49-F238E27FC236}">
                <a16:creationId xmlns:a16="http://schemas.microsoft.com/office/drawing/2014/main" id="{E4108E09-6019-8AEE-54C4-D54D55B88869}"/>
              </a:ext>
            </a:extLst>
          </p:cNvPr>
          <p:cNvGrpSpPr/>
          <p:nvPr/>
        </p:nvGrpSpPr>
        <p:grpSpPr>
          <a:xfrm>
            <a:off x="3479869" y="439907"/>
            <a:ext cx="5232258" cy="1667108"/>
            <a:chOff x="3663168" y="403702"/>
            <a:chExt cx="5232258" cy="1667108"/>
          </a:xfrm>
        </p:grpSpPr>
        <p:pic>
          <p:nvPicPr>
            <p:cNvPr id="2058" name="Picture 10" descr="Publications &amp; Media Relations - University Graphic Materials, Logos, and  Standards">
              <a:extLst>
                <a:ext uri="{FF2B5EF4-FFF2-40B4-BE49-F238E27FC236}">
                  <a16:creationId xmlns:a16="http://schemas.microsoft.com/office/drawing/2014/main" id="{2B517229-C0F2-93C9-8EDC-5811582CDF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8626" y="457200"/>
              <a:ext cx="4876800" cy="1309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תמונה 8">
              <a:extLst>
                <a:ext uri="{FF2B5EF4-FFF2-40B4-BE49-F238E27FC236}">
                  <a16:creationId xmlns:a16="http://schemas.microsoft.com/office/drawing/2014/main" id="{38B48B43-6CFE-C1B4-A1EF-5F39AE2DA1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63168" y="403702"/>
              <a:ext cx="1705213" cy="16671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0643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349BD17-6463-BCB9-4D47-201A1C73A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822"/>
            <a:ext cx="12192000" cy="640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112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0431C10-F1AF-205C-C1E5-08221F7DC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919"/>
            <a:ext cx="12192000" cy="633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775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AB05651A-412A-B83E-68F1-E6441E189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7673" y="254000"/>
            <a:ext cx="11028217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Introducing the problem: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The problem is about creating </a:t>
            </a:r>
            <a:r>
              <a:rPr lang="en-US" altLang="he-IL" sz="2000" u="sng" dirty="0"/>
              <a:t>training programs </a:t>
            </a:r>
            <a:r>
              <a:rPr lang="en-US" altLang="he-IL" sz="2000" dirty="0"/>
              <a:t>for trainees that come to the gym.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he-IL" sz="2000" dirty="0"/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We have couple of trainees that wants to train in the gym at specific time.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Each trainee has a </a:t>
            </a:r>
            <a:r>
              <a:rPr lang="en-US" altLang="he-IL" sz="2000" u="sng" dirty="0"/>
              <a:t>training program </a:t>
            </a:r>
            <a:r>
              <a:rPr lang="en-US" altLang="he-IL" sz="2000" dirty="0"/>
              <a:t>he wants to </a:t>
            </a:r>
            <a:r>
              <a:rPr lang="en-US" altLang="he-IL" sz="2000" u="sng" dirty="0"/>
              <a:t>achieve during the session.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he-IL" sz="2000" dirty="0"/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In the gym there are </a:t>
            </a:r>
            <a:r>
              <a:rPr lang="en-US" altLang="he-IL" sz="2000" u="sng" dirty="0"/>
              <a:t>standalone exercises </a:t>
            </a:r>
            <a:r>
              <a:rPr lang="en-US" altLang="he-IL" sz="2000" dirty="0"/>
              <a:t>and </a:t>
            </a:r>
            <a:r>
              <a:rPr lang="en-US" altLang="he-IL" sz="2000" u="sng" dirty="0"/>
              <a:t>collaborative exercises.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he-IL" sz="2800" dirty="0"/>
              <a:t>				     Our Goal: </a:t>
            </a:r>
          </a:p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he-IL" sz="2400" dirty="0"/>
              <a:t>	        Plan the shortest training program for trainees as a group</a:t>
            </a:r>
            <a:endParaRPr kumimoji="0" lang="en-US" altLang="he-IL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3074" name="Picture 2" descr="Gym GIF | Gfycat">
            <a:extLst>
              <a:ext uri="{FF2B5EF4-FFF2-40B4-BE49-F238E27FC236}">
                <a16:creationId xmlns:a16="http://schemas.microsoft.com/office/drawing/2014/main" id="{015CC53A-D714-5C52-2683-DAFAA72CB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2714" y="4561175"/>
            <a:ext cx="3546571" cy="204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8171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9B313D0E-7488-BFBE-EF86-15ADFE78CBEF}"/>
              </a:ext>
            </a:extLst>
          </p:cNvPr>
          <p:cNvSpPr txBox="1"/>
          <p:nvPr/>
        </p:nvSpPr>
        <p:spPr>
          <a:xfrm>
            <a:off x="849745" y="2074783"/>
            <a:ext cx="10492509" cy="172354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he-IL" sz="2800" dirty="0"/>
              <a:t>		     		   </a:t>
            </a:r>
            <a:r>
              <a:rPr lang="en-US" altLang="he-IL" sz="5400" dirty="0"/>
              <a:t>The Goal: </a:t>
            </a:r>
          </a:p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he-IL" sz="2400" dirty="0"/>
          </a:p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he-IL" sz="2800" dirty="0"/>
              <a:t>	    Plan the shortest </a:t>
            </a:r>
            <a:r>
              <a:rPr lang="en-US" altLang="he-IL" sz="2800" u="sng" dirty="0"/>
              <a:t>training program</a:t>
            </a:r>
            <a:r>
              <a:rPr lang="en-US" altLang="he-IL" sz="2800" dirty="0"/>
              <a:t> for </a:t>
            </a:r>
            <a:r>
              <a:rPr lang="en-US" altLang="he-IL" sz="2800" u="sng" dirty="0"/>
              <a:t>trainees</a:t>
            </a:r>
            <a:r>
              <a:rPr lang="en-US" altLang="he-IL" sz="2800" dirty="0"/>
              <a:t> as a </a:t>
            </a:r>
            <a:r>
              <a:rPr lang="en-US" altLang="he-IL" sz="2800" i="1" u="sng" dirty="0"/>
              <a:t>group</a:t>
            </a:r>
            <a:endParaRPr kumimoji="0" lang="en-US" altLang="he-IL" sz="2800" b="0" i="1" u="sng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83391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 Box 4">
                <a:extLst>
                  <a:ext uri="{FF2B5EF4-FFF2-40B4-BE49-F238E27FC236}">
                    <a16:creationId xmlns:a16="http://schemas.microsoft.com/office/drawing/2014/main" id="{AB05651A-412A-B83E-68F1-E6441E1891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37673" y="457200"/>
                <a:ext cx="11028217" cy="42195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he-IL" sz="2000" b="1" i="0" u="sng" strike="noStrike" cap="none" normalizeH="0" baseline="0" dirty="0">
                    <a:ln>
                      <a:noFill/>
                    </a:ln>
                    <a:effectLst/>
                  </a:rPr>
                  <a:t>Formalizing the problem:</a:t>
                </a: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he-IL" sz="2000" dirty="0"/>
                  <a:t>Trainees: </a:t>
                </a:r>
                <a14:m>
                  <m:oMath xmlns:m="http://schemas.openxmlformats.org/officeDocument/2006/math"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𝐴𝑔𝑒𝑛𝑡𝑠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|"/>
                        <m:ctrlPr>
                          <a:rPr lang="en-US" altLang="he-IL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he-IL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he-IL" sz="20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he-IL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he-IL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∈[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]}</m:t>
                    </m:r>
                  </m:oMath>
                </a14:m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he-IL" sz="2000" dirty="0"/>
                  <a:t>Collaborative Exercises : CE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he-IL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/>
                          <m:t>'</m:t>
                        </m:r>
                        <m:r>
                          <m:rPr>
                            <m:nor/>
                          </m:rPr>
                          <a:rPr lang="en-US"/>
                          <m:t>Squat</m:t>
                        </m:r>
                        <m:r>
                          <m:rPr>
                            <m:nor/>
                          </m:rPr>
                          <a:rPr lang="en-US"/>
                          <m:t>', '</m:t>
                        </m:r>
                        <m:r>
                          <m:rPr>
                            <m:nor/>
                          </m:rPr>
                          <a:rPr lang="en-US"/>
                          <m:t>Deadlift</m:t>
                        </m:r>
                        <m:r>
                          <m:rPr>
                            <m:nor/>
                          </m:rPr>
                          <a:rPr lang="en-US"/>
                          <m:t>', '</m:t>
                        </m:r>
                        <m:r>
                          <m:rPr>
                            <m:nor/>
                          </m:rPr>
                          <a:rPr lang="en-US"/>
                          <m:t>BenchPress</m:t>
                        </m:r>
                        <m:r>
                          <m:rPr>
                            <m:nor/>
                          </m:rPr>
                          <a:rPr lang="en-US"/>
                          <m:t>', '</m:t>
                        </m:r>
                        <m:r>
                          <m:rPr>
                            <m:nor/>
                          </m:rPr>
                          <a:rPr lang="en-US"/>
                          <m:t>Arms</m:t>
                        </m:r>
                        <m:r>
                          <m:rPr>
                            <m:nor/>
                          </m:rPr>
                          <a:rPr lang="en-US"/>
                          <m:t>_</m:t>
                        </m:r>
                        <m:r>
                          <m:rPr>
                            <m:nor/>
                          </m:rPr>
                          <a:rPr lang="en-US"/>
                          <m:t>SeatedInclineDumbbellCurl</m:t>
                        </m:r>
                        <m:r>
                          <a:rPr lang="en-US" i="1" smtClean="0"/>
                          <m:t>’</m:t>
                        </m:r>
                        <m:r>
                          <m:rPr>
                            <m:nor/>
                          </m:rPr>
                          <a:rPr lang="en-US"/>
                          <m:t> </m:t>
                        </m:r>
                      </m:e>
                    </m:d>
                  </m:oMath>
                </a14:m>
                <a:endParaRPr lang="en-US" altLang="he-IL" sz="2000" b="0" dirty="0"/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he-IL" sz="2000" b="0" dirty="0"/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Standalone Exercises</a:t>
                </a:r>
                <a:r>
                  <a:rPr kumimoji="0" lang="en-US" altLang="he-IL" sz="2000" b="0" i="0" u="none" strike="noStrike" cap="none" normalizeH="0" dirty="0">
                    <a:ln>
                      <a:noFill/>
                    </a:ln>
                    <a:effectLst/>
                  </a:rPr>
                  <a:t> </a:t>
                </a: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: SE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/>
                          <m:t>'</m:t>
                        </m:r>
                        <m:r>
                          <m:rPr>
                            <m:nor/>
                          </m:rPr>
                          <a:rPr lang="en-US"/>
                          <m:t>Lunges</m:t>
                        </m:r>
                        <m:r>
                          <m:rPr>
                            <m:nor/>
                          </m:rPr>
                          <a:rPr lang="en-US"/>
                          <m:t>', '</m:t>
                        </m:r>
                        <m:r>
                          <m:rPr>
                            <m:nor/>
                          </m:rPr>
                          <a:rPr lang="en-US"/>
                          <m:t>PushPress</m:t>
                        </m:r>
                        <m:r>
                          <m:rPr>
                            <m:nor/>
                          </m:rPr>
                          <a:rPr lang="en-US"/>
                          <m:t>', '</m:t>
                        </m:r>
                        <m:r>
                          <m:rPr>
                            <m:nor/>
                          </m:rPr>
                          <a:rPr lang="en-US"/>
                          <m:t>PushUps</m:t>
                        </m:r>
                        <m:r>
                          <m:rPr>
                            <m:nor/>
                          </m:rPr>
                          <a:rPr lang="en-US"/>
                          <m:t>', '</m:t>
                        </m:r>
                        <m:r>
                          <m:rPr>
                            <m:nor/>
                          </m:rPr>
                          <a:rPr lang="en-US"/>
                          <m:t>PullUps</m:t>
                        </m:r>
                        <m:r>
                          <m:rPr>
                            <m:nor/>
                          </m:rPr>
                          <a:rPr lang="en-US"/>
                          <m:t>', '</m:t>
                        </m:r>
                        <m:r>
                          <m:rPr>
                            <m:nor/>
                          </m:rPr>
                          <a:rPr lang="en-US"/>
                          <m:t>Back</m:t>
                        </m:r>
                        <m:r>
                          <m:rPr>
                            <m:nor/>
                          </m:rPr>
                          <a:rPr lang="en-US"/>
                          <m:t>_</m:t>
                        </m:r>
                        <m:r>
                          <m:rPr>
                            <m:nor/>
                          </m:rPr>
                          <a:rPr lang="en-US"/>
                          <m:t>TBarR</m:t>
                        </m:r>
                        <m:r>
                          <m:rPr>
                            <m:nor/>
                          </m:rPr>
                          <a:rPr lang="en-US"/>
                          <m:t>'</m:t>
                        </m:r>
                        <m:r>
                          <m:rPr>
                            <m:nor/>
                          </m:rPr>
                          <a:rPr lang="en-US"/>
                          <m:t>Back</m:t>
                        </m:r>
                        <m:r>
                          <m:rPr>
                            <m:nor/>
                          </m:rPr>
                          <a:rPr lang="en-US"/>
                          <m:t>_</m:t>
                        </m:r>
                        <m:r>
                          <m:rPr>
                            <m:nor/>
                          </m:rPr>
                          <a:rPr lang="en-US"/>
                          <m:t>30</m:t>
                        </m:r>
                        <m:r>
                          <m:rPr>
                            <m:nor/>
                          </m:rPr>
                          <a:rPr lang="en-US"/>
                          <m:t>DegreeLatPulldown</m:t>
                        </m:r>
                        <m:r>
                          <a:rPr lang="en-US" i="1" smtClean="0"/>
                          <m:t>’</m:t>
                        </m:r>
                        <m:r>
                          <m:rPr>
                            <m:nor/>
                          </m:rPr>
                          <a:rPr lang="en-US"/>
                          <m:t> </m:t>
                        </m:r>
                      </m:e>
                    </m:d>
                  </m:oMath>
                </a14:m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Training Program: </a:t>
                </a:r>
                <a14:m>
                  <m:oMath xmlns:m="http://schemas.openxmlformats.org/officeDocument/2006/math"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𝑇𝑅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|"/>
                        <m:ctrlP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  <m:t>𝑇</m:t>
                        </m:r>
                        <m:sSub>
                          <m:sSubPr>
                            <m:ctrlPr>
                              <a:rPr kumimoji="0" lang="en-US" altLang="he-IL" sz="2000" b="0" i="1" u="none" strike="noStrike" cap="none" normalizeH="0" baseline="0" smtClean="0">
                                <a:ln>
                                  <a:noFill/>
                                </a:ln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he-IL" sz="2000" b="0" i="1" u="none" strike="noStrike" cap="none" normalizeH="0" baseline="0" smtClean="0">
                                <a:ln>
                                  <a:noFill/>
                                </a:ln>
                                <a:effectLst/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kumimoji="0" lang="en-US" altLang="he-IL" sz="2000" b="0" i="1" u="none" strike="noStrike" cap="none" normalizeH="0" baseline="0" smtClean="0">
                                <a:ln>
                                  <a:noFill/>
                                </a:ln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𝑖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∈[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1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,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𝑛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]}</m:t>
                    </m:r>
                  </m:oMath>
                </a14:m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altLang="he-IL" sz="2000" dirty="0"/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Objective Function: MakeSpan</a:t>
                </a: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</p:txBody>
          </p:sp>
        </mc:Choice>
        <mc:Fallback>
          <p:sp>
            <p:nvSpPr>
              <p:cNvPr id="11" name="Text Box 4">
                <a:extLst>
                  <a:ext uri="{FF2B5EF4-FFF2-40B4-BE49-F238E27FC236}">
                    <a16:creationId xmlns:a16="http://schemas.microsoft.com/office/drawing/2014/main" id="{AB05651A-412A-B83E-68F1-E6441E1891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237673" y="457200"/>
                <a:ext cx="11028217" cy="4219576"/>
              </a:xfrm>
              <a:prstGeom prst="rect">
                <a:avLst/>
              </a:prstGeom>
              <a:blipFill>
                <a:blip r:embed="rId2"/>
                <a:stretch>
                  <a:fillRect l="-553" t="-72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625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AB05651A-412A-B83E-68F1-E6441E189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909" y="678872"/>
            <a:ext cx="11360728" cy="4219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2000" b="1" i="0" u="sng" strike="noStrike" cap="none" normalizeH="0" baseline="0" dirty="0">
                <a:ln>
                  <a:noFill/>
                </a:ln>
                <a:effectLst/>
              </a:rPr>
              <a:t>Our work: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We have created a generic generator for the gym – model problem 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We have created a generic template for the problem.</a:t>
            </a: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The generator generates the PDDL domain and problem files.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The generator has 2 modes: 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he-IL" sz="2000" b="0" i="0" u="sng" strike="noStrike" cap="none" normalizeH="0" baseline="0" dirty="0">
                <a:ln>
                  <a:noFill/>
                </a:ln>
                <a:effectLst/>
              </a:rPr>
              <a:t>Fully automation</a:t>
            </a:r>
            <a:r>
              <a:rPr kumimoji="0" lang="en-US" altLang="he-IL" sz="2000" b="0" i="0" strike="noStrike" cap="none" normalizeH="0" baseline="0" dirty="0">
                <a:ln>
                  <a:noFill/>
                </a:ln>
                <a:effectLst/>
              </a:rPr>
              <a:t> -  </a:t>
            </a:r>
            <a:r>
              <a:rPr lang="en-US" altLang="he-IL" sz="2000" dirty="0"/>
              <a:t>according to given parameters (#agents, #min_CE, #max_CE, #min_SE, #max_SE).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en-US" altLang="he-IL" sz="2000" b="0" i="0" u="sng" strike="noStrike" cap="none" normalizeH="0" baseline="0" dirty="0">
                <a:ln>
                  <a:noFill/>
                </a:ln>
                <a:effectLst/>
              </a:rPr>
              <a:t>Manual automation</a:t>
            </a:r>
            <a:r>
              <a:rPr kumimoji="0" lang="en-US" altLang="he-IL" sz="2000" b="0" i="0" strike="noStrike" cap="none" normalizeH="0" baseline="0" dirty="0">
                <a:ln>
                  <a:noFill/>
                </a:ln>
                <a:effectLst/>
              </a:rPr>
              <a:t> - creating</a:t>
            </a: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 by reading files.</a:t>
            </a:r>
          </a:p>
        </p:txBody>
      </p:sp>
    </p:spTree>
    <p:extLst>
      <p:ext uri="{BB962C8B-B14F-4D97-AF65-F5344CB8AC3E}">
        <p14:creationId xmlns:p14="http://schemas.microsoft.com/office/powerpoint/2010/main" val="927391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AB05651A-412A-B83E-68F1-E6441E189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909" y="678872"/>
            <a:ext cx="1136072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2000" b="1" i="0" u="sng" strike="noStrike" cap="none" normalizeH="0" baseline="0" dirty="0" err="1">
                <a:ln>
                  <a:noFill/>
                </a:ln>
                <a:effectLst/>
              </a:rPr>
              <a:t>Illustraion</a:t>
            </a:r>
            <a:r>
              <a:rPr kumimoji="0" lang="en-US" altLang="he-IL" sz="2000" b="1" i="0" u="sng" strike="noStrike" cap="none" normalizeH="0" baseline="0" dirty="0">
                <a:ln>
                  <a:noFill/>
                </a:ln>
                <a:effectLst/>
              </a:rPr>
              <a:t>: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2" name="video3986406887">
            <a:hlinkClick r:id="" action="ppaction://media"/>
            <a:extLst>
              <a:ext uri="{FF2B5EF4-FFF2-40B4-BE49-F238E27FC236}">
                <a16:creationId xmlns:a16="http://schemas.microsoft.com/office/drawing/2014/main" id="{1E49DEF8-8065-8D2F-C030-A327A46645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4602" y="1105088"/>
            <a:ext cx="8497302" cy="477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52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9B313D0E-7488-BFBE-EF86-15ADFE78CBEF}"/>
              </a:ext>
            </a:extLst>
          </p:cNvPr>
          <p:cNvSpPr txBox="1"/>
          <p:nvPr/>
        </p:nvSpPr>
        <p:spPr>
          <a:xfrm>
            <a:off x="2948866" y="2828835"/>
            <a:ext cx="629426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b="1" dirty="0"/>
              <a:t>Results</a:t>
            </a:r>
            <a:endParaRPr lang="he-IL" sz="7200" b="1" dirty="0"/>
          </a:p>
        </p:txBody>
      </p:sp>
    </p:spTree>
    <p:extLst>
      <p:ext uri="{BB962C8B-B14F-4D97-AF65-F5344CB8AC3E}">
        <p14:creationId xmlns:p14="http://schemas.microsoft.com/office/powerpoint/2010/main" val="2450591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77F7B365-21DD-F5F3-6BE5-1A1D6861E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159"/>
            <a:ext cx="12192000" cy="630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58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B9577FA-23A2-0D10-1C95-3BBF89624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654"/>
            <a:ext cx="12192000" cy="651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0463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מעגל">
  <a:themeElements>
    <a:clrScheme name="כחול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מעגל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מעגל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TM04033919[[fn=מעגל]]</Template>
  <TotalTime>105</TotalTime>
  <Words>253</Words>
  <Application>Microsoft Office PowerPoint</Application>
  <PresentationFormat>מסך רחב</PresentationFormat>
  <Paragraphs>43</Paragraphs>
  <Slides>11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11</vt:i4>
      </vt:variant>
    </vt:vector>
  </HeadingPairs>
  <TitlesOfParts>
    <vt:vector size="16" baseType="lpstr">
      <vt:lpstr>Arial</vt:lpstr>
      <vt:lpstr>Cambria Math</vt:lpstr>
      <vt:lpstr>Times New Roman</vt:lpstr>
      <vt:lpstr>Tw Cen MT</vt:lpstr>
      <vt:lpstr>מעגל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netanel prat</dc:creator>
  <cp:lastModifiedBy>Gil Hatav</cp:lastModifiedBy>
  <cp:revision>9</cp:revision>
  <dcterms:created xsi:type="dcterms:W3CDTF">2022-06-27T12:16:54Z</dcterms:created>
  <dcterms:modified xsi:type="dcterms:W3CDTF">2022-06-27T14:04:22Z</dcterms:modified>
</cp:coreProperties>
</file>

<file path=docProps/thumbnail.jpeg>
</file>